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 id="2147483811" r:id="rId8"/>
  </p:sldMasterIdLst>
  <p:notesMasterIdLst>
    <p:notesMasterId r:id="rId16"/>
  </p:notesMasterIdLst>
  <p:handoutMasterIdLst>
    <p:handoutMasterId r:id="rId17"/>
  </p:handoutMasterIdLst>
  <p:sldIdLst>
    <p:sldId id="330" r:id="rId9"/>
    <p:sldId id="429" r:id="rId10"/>
    <p:sldId id="445" r:id="rId11"/>
    <p:sldId id="444" r:id="rId12"/>
    <p:sldId id="446" r:id="rId13"/>
    <p:sldId id="436" r:id="rId14"/>
    <p:sldId id="442" r:id="rId15"/>
  </p:sldIdLst>
  <p:sldSz cx="12188825" cy="6858000"/>
  <p:notesSz cx="6858000" cy="9296400"/>
  <p:embeddedFontLst>
    <p:embeddedFont>
      <p:font typeface="Consolas" panose="020B0609020204030204" pitchFamily="49" charset="0"/>
      <p:regular r:id="rId18"/>
      <p:bold r:id="rId19"/>
      <p:italic r:id="rId20"/>
      <p:boldItalic r:id="rId21"/>
    </p:embeddedFont>
    <p:embeddedFont>
      <p:font typeface="Segoe UI" panose="020B0502040204020203" pitchFamily="3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Segoe UI Light" panose="020B0502040204020203" pitchFamily="34" charset="0"/>
      <p:regular r:id="rId30"/>
      <p:italic r:id="rId31"/>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ext uri="{19B8F6BF-5375-455C-9EA6-DF929625EA0E}">
        <p15:presenceInfo xmlns:p15="http://schemas.microsoft.com/office/powerpoint/2012/main" userId="S-1-5-21-124525095-708259637-1543119021-256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3C2D"/>
    <a:srgbClr val="4D5E58"/>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61375" autoAdjust="0"/>
  </p:normalViewPr>
  <p:slideViewPr>
    <p:cSldViewPr snapToGrid="0">
      <p:cViewPr varScale="1">
        <p:scale>
          <a:sx n="71" d="100"/>
          <a:sy n="71" d="100"/>
        </p:scale>
        <p:origin x="1830" y="72"/>
      </p:cViewPr>
      <p:guideLst>
        <p:guide orient="horz" pos="2160"/>
        <p:guide orient="horz" pos="911"/>
        <p:guide orient="horz" pos="1199"/>
        <p:guide orient="horz" pos="1487"/>
        <p:guide orient="horz" pos="2729"/>
        <p:guide orient="horz" pos="4176"/>
        <p:guide pos="3839"/>
        <p:guide pos="326"/>
        <p:guide pos="7067"/>
        <p:guide pos="7355"/>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font" Target="fonts/font7.fntdata"/><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heme" Target="theme/theme1.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11/19/2013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11/19/2013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905711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Deck 0 should be</a:t>
            </a:r>
            <a:r>
              <a:rPr lang="en-US" baseline="0" dirty="0" smtClean="0"/>
              <a:t> shown during event setup, as people are coming in.</a:t>
            </a:r>
          </a:p>
          <a:p>
            <a:endParaRPr lang="en-US" baseline="0" dirty="0" smtClean="0"/>
          </a:p>
          <a:p>
            <a:endParaRPr lang="en-US" baseline="0" dirty="0" smtClean="0"/>
          </a:p>
          <a:p>
            <a:r>
              <a:rPr lang="en-US" baseline="0" dirty="0" smtClean="0"/>
              <a:t>This schedule is a loose guideline. You should proactively monitor the attendees progress in labs. Set check points with them, and move forward if people are comfortable with what they have done, or are completed. Keep the day loose and flowing. It is possible for someone to finished lab 1 during lab 2’s time. At the end, as long as they have gotten some hands one time, and played with what interests them, then we have succeeded.</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4230774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16610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724913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email">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email">
            <a:extLst>
              <a:ext uri="{28A0092B-C50C-407E-A947-70E740481C1C}">
                <a14:useLocalDpi xmlns:a14="http://schemas.microsoft.com/office/drawing/2010/main"/>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cstate="email">
            <a:extLst>
              <a:ext uri="{28A0092B-C50C-407E-A947-70E740481C1C}">
                <a14:useLocalDpi xmlns:a14="http://schemas.microsoft.com/office/drawing/2010/main"/>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email">
            <a:extLst>
              <a:ext uri="{28A0092B-C50C-407E-A947-70E740481C1C}">
                <a14:useLocalDpi xmlns:a14="http://schemas.microsoft.com/office/drawing/2010/main"/>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5"/>
            <a:ext cx="6271784" cy="1794661"/>
          </a:xfrm>
          <a:noFill/>
        </p:spPr>
        <p:txBody>
          <a:bodyPr lIns="143368" tIns="107526" rIns="143368" bIns="107526">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68" tIns="89605" rIns="143368" bIns="89605" anchor="t" anchorCtr="0"/>
          <a:lstStyle>
            <a:lvl1pPr>
              <a:defRPr sz="5898"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9699" y="471124"/>
            <a:ext cx="3692061" cy="791209"/>
          </a:xfrm>
          <a:prstGeom prst="rect">
            <a:avLst/>
          </a:prstGeom>
        </p:spPr>
      </p:pic>
    </p:spTree>
    <p:extLst>
      <p:ext uri="{BB962C8B-B14F-4D97-AF65-F5344CB8AC3E}">
        <p14:creationId xmlns:p14="http://schemas.microsoft.com/office/powerpoint/2010/main" val="39588621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3368" tIns="89605" rIns="143368" bIns="89605" anchor="t" anchorCtr="0"/>
          <a:lstStyle>
            <a:lvl1pPr>
              <a:defRPr sz="5898"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9699" y="471123"/>
            <a:ext cx="2506819" cy="537212"/>
          </a:xfrm>
          <a:prstGeom prst="rect">
            <a:avLst/>
          </a:prstGeom>
        </p:spPr>
      </p:pic>
      <p:sp>
        <p:nvSpPr>
          <p:cNvPr id="5" name="Text Placeholder 4"/>
          <p:cNvSpPr>
            <a:spLocks noGrp="1"/>
          </p:cNvSpPr>
          <p:nvPr>
            <p:ph type="body" sz="quarter" idx="12" hasCustomPrompt="1"/>
          </p:nvPr>
        </p:nvSpPr>
        <p:spPr>
          <a:xfrm>
            <a:off x="269236" y="3878574"/>
            <a:ext cx="8961852" cy="1792326"/>
          </a:xfrm>
          <a:noFill/>
        </p:spPr>
        <p:txBody>
          <a:bodyPr lIns="143368" tIns="107526" rIns="143368" bIns="107526">
            <a:noAutofit/>
          </a:bodyPr>
          <a:lstStyle>
            <a:lvl1pPr marL="0" indent="0">
              <a:spcBef>
                <a:spcPts val="0"/>
              </a:spcBef>
              <a:buNone/>
              <a:defRPr sz="349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273085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16" name="Rectangle 15"/>
          <p:cNvSpPr/>
          <p:nvPr userDrawn="1"/>
        </p:nvSpPr>
        <p:spPr bwMode="auto">
          <a:xfrm>
            <a:off x="269169" y="2084172"/>
            <a:ext cx="8961914"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2" y="2081649"/>
            <a:ext cx="8961851" cy="1795633"/>
          </a:xfrm>
          <a:noFill/>
        </p:spPr>
        <p:txBody>
          <a:bodyPr lIns="143368" tIns="89605" rIns="143368" bIns="89605" anchor="t" anchorCtr="0"/>
          <a:lstStyle>
            <a:lvl1pPr>
              <a:defRPr sz="5898" spc="-98" baseline="0">
                <a:gradFill>
                  <a:gsLst>
                    <a:gs pos="5833">
                      <a:schemeClr val="tx1"/>
                    </a:gs>
                    <a:gs pos="18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7281"/>
            <a:ext cx="8961851" cy="1793105"/>
          </a:xfrm>
          <a:noFill/>
        </p:spPr>
        <p:txBody>
          <a:bodyPr lIns="143368" tIns="107526" rIns="143368" bIns="107526">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9698" y="471123"/>
            <a:ext cx="2506819" cy="537212"/>
          </a:xfrm>
          <a:prstGeom prst="rect">
            <a:avLst/>
          </a:prstGeom>
        </p:spPr>
      </p:pic>
    </p:spTree>
    <p:extLst>
      <p:ext uri="{BB962C8B-B14F-4D97-AF65-F5344CB8AC3E}">
        <p14:creationId xmlns:p14="http://schemas.microsoft.com/office/powerpoint/2010/main" val="1691259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8" y="4"/>
            <a:ext cx="12187094" cy="6857999"/>
          </a:xfrm>
          <a:prstGeom prst="rect">
            <a:avLst/>
          </a:prstGeom>
        </p:spPr>
      </p:pic>
      <p:sp>
        <p:nvSpPr>
          <p:cNvPr id="18" name="Rectangle 17"/>
          <p:cNvSpPr/>
          <p:nvPr userDrawn="1"/>
        </p:nvSpPr>
        <p:spPr bwMode="gray">
          <a:xfrm>
            <a:off x="269174" y="2084172"/>
            <a:ext cx="7169531"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2082468"/>
            <a:ext cx="7171087" cy="1794808"/>
          </a:xfrm>
          <a:noFill/>
        </p:spPr>
        <p:txBody>
          <a:bodyPr lIns="143368" tIns="89605" rIns="143368" bIns="89605" anchor="t" anchorCtr="0"/>
          <a:lstStyle>
            <a:lvl1pPr>
              <a:defRPr sz="5898"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2" y="3880395"/>
            <a:ext cx="7171087" cy="1789991"/>
          </a:xfrm>
        </p:spPr>
        <p:txBody>
          <a:bodyPr tIns="107526" bIns="107526">
            <a:noAutofit/>
          </a:bodyPr>
          <a:lstStyle>
            <a:lvl1pPr marL="0" indent="0">
              <a:spcBef>
                <a:spcPts val="0"/>
              </a:spcBef>
              <a:buNone/>
              <a:defRPr sz="3099"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9205" y="471128"/>
            <a:ext cx="1522008" cy="326166"/>
          </a:xfrm>
          <a:prstGeom prst="rect">
            <a:avLst/>
          </a:prstGeom>
        </p:spPr>
      </p:pic>
    </p:spTree>
    <p:extLst>
      <p:ext uri="{BB962C8B-B14F-4D97-AF65-F5344CB8AC3E}">
        <p14:creationId xmlns:p14="http://schemas.microsoft.com/office/powerpoint/2010/main" val="29697623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0" y="4"/>
            <a:ext cx="12187094" cy="6857999"/>
          </a:xfrm>
          <a:prstGeom prst="rect">
            <a:avLst/>
          </a:prstGeom>
        </p:spPr>
      </p:pic>
      <p:sp>
        <p:nvSpPr>
          <p:cNvPr id="17" name="Rectangle 16"/>
          <p:cNvSpPr/>
          <p:nvPr userDrawn="1"/>
        </p:nvSpPr>
        <p:spPr bwMode="gray">
          <a:xfrm>
            <a:off x="269169" y="2084172"/>
            <a:ext cx="6273340"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2468"/>
            <a:ext cx="6274895" cy="1794808"/>
          </a:xfrm>
          <a:noFill/>
        </p:spPr>
        <p:txBody>
          <a:bodyPr lIns="143368" tIns="89605" rIns="143368" bIns="89605" anchor="t" anchorCtr="0"/>
          <a:lstStyle>
            <a:lvl1pPr>
              <a:defRPr sz="5898"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14" y="3880395"/>
            <a:ext cx="6274895" cy="1789991"/>
          </a:xfrm>
          <a:noFill/>
        </p:spPr>
        <p:txBody>
          <a:bodyPr tIns="107526" bIns="107526">
            <a:noAutofit/>
          </a:bodyPr>
          <a:lstStyle>
            <a:lvl1pPr marL="0" indent="0">
              <a:spcBef>
                <a:spcPts val="0"/>
              </a:spcBef>
              <a:buNone/>
              <a:defRPr sz="3099">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9205" y="471128"/>
            <a:ext cx="1522008" cy="326166"/>
          </a:xfrm>
          <a:prstGeom prst="rect">
            <a:avLst/>
          </a:prstGeom>
        </p:spPr>
      </p:pic>
    </p:spTree>
    <p:extLst>
      <p:ext uri="{BB962C8B-B14F-4D97-AF65-F5344CB8AC3E}">
        <p14:creationId xmlns:p14="http://schemas.microsoft.com/office/powerpoint/2010/main" val="2237381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 y="4"/>
            <a:ext cx="12191335" cy="6857999"/>
          </a:xfrm>
          <a:prstGeom prst="rect">
            <a:avLst/>
          </a:prstGeom>
        </p:spPr>
      </p:pic>
      <p:sp>
        <p:nvSpPr>
          <p:cNvPr id="17" name="Rectangle 16"/>
          <p:cNvSpPr/>
          <p:nvPr userDrawn="1"/>
        </p:nvSpPr>
        <p:spPr bwMode="gray">
          <a:xfrm>
            <a:off x="269174" y="2084172"/>
            <a:ext cx="7169531"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7" y="2082468"/>
            <a:ext cx="7171087" cy="1794808"/>
          </a:xfrm>
          <a:noFill/>
        </p:spPr>
        <p:txBody>
          <a:bodyPr lIns="143368" tIns="89605" rIns="143368" bIns="89605" anchor="t" anchorCtr="0"/>
          <a:lstStyle>
            <a:lvl1pPr>
              <a:defRPr sz="5898"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17" y="3880395"/>
            <a:ext cx="7171087" cy="1789991"/>
          </a:xfrm>
        </p:spPr>
        <p:txBody>
          <a:bodyPr tIns="107526" bIns="107526">
            <a:noAutofit/>
          </a:bodyPr>
          <a:lstStyle>
            <a:lvl1pPr marL="0" indent="0">
              <a:spcBef>
                <a:spcPts val="0"/>
              </a:spcBef>
              <a:buNone/>
              <a:defRPr sz="3099">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9205" y="471128"/>
            <a:ext cx="1522008" cy="326166"/>
          </a:xfrm>
          <a:prstGeom prst="rect">
            <a:avLst/>
          </a:prstGeom>
        </p:spPr>
      </p:pic>
    </p:spTree>
    <p:extLst>
      <p:ext uri="{BB962C8B-B14F-4D97-AF65-F5344CB8AC3E}">
        <p14:creationId xmlns:p14="http://schemas.microsoft.com/office/powerpoint/2010/main" val="1709630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4"/>
            <a:ext cx="12188825" cy="6857999"/>
          </a:xfrm>
          <a:prstGeom prst="rect">
            <a:avLst/>
          </a:prstGeom>
        </p:spPr>
      </p:pic>
      <p:sp>
        <p:nvSpPr>
          <p:cNvPr id="17" name="Rectangle 16"/>
          <p:cNvSpPr/>
          <p:nvPr userDrawn="1"/>
        </p:nvSpPr>
        <p:spPr bwMode="gray">
          <a:xfrm>
            <a:off x="269174" y="2084172"/>
            <a:ext cx="7169531"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7" y="2082468"/>
            <a:ext cx="7171087" cy="1794808"/>
          </a:xfrm>
          <a:noFill/>
        </p:spPr>
        <p:txBody>
          <a:bodyPr lIns="143368" tIns="89605" rIns="143368" bIns="89605" anchor="t" anchorCtr="0"/>
          <a:lstStyle>
            <a:lvl1pPr>
              <a:defRPr sz="5298"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17" y="3869494"/>
            <a:ext cx="7171087" cy="1793104"/>
          </a:xfrm>
          <a:noFill/>
        </p:spPr>
        <p:txBody>
          <a:bodyPr tIns="107526" bIns="107526">
            <a:noAutofit/>
          </a:bodyPr>
          <a:lstStyle>
            <a:lvl1pPr marL="0" indent="0">
              <a:spcBef>
                <a:spcPts val="0"/>
              </a:spcBef>
              <a:buNone/>
              <a:defRPr sz="3099">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9205" y="471125"/>
            <a:ext cx="1522008" cy="326167"/>
          </a:xfrm>
          <a:prstGeom prst="rect">
            <a:avLst/>
          </a:prstGeom>
        </p:spPr>
      </p:pic>
    </p:spTree>
    <p:extLst>
      <p:ext uri="{BB962C8B-B14F-4D97-AF65-F5344CB8AC3E}">
        <p14:creationId xmlns:p14="http://schemas.microsoft.com/office/powerpoint/2010/main" val="654750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64" y="-1"/>
            <a:ext cx="12187097" cy="6858001"/>
          </a:xfrm>
          <a:prstGeom prst="rect">
            <a:avLst/>
          </a:prstGeom>
        </p:spPr>
      </p:pic>
      <p:sp>
        <p:nvSpPr>
          <p:cNvPr id="18" name="Rectangle 17"/>
          <p:cNvSpPr/>
          <p:nvPr userDrawn="1"/>
        </p:nvSpPr>
        <p:spPr bwMode="gray">
          <a:xfrm>
            <a:off x="269169" y="1187621"/>
            <a:ext cx="6273340"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1187626"/>
            <a:ext cx="6274895" cy="1793105"/>
          </a:xfrm>
          <a:noFill/>
        </p:spPr>
        <p:txBody>
          <a:bodyPr vert="horz" wrap="square" lIns="143368" tIns="89605" rIns="143368" bIns="89605" rtlCol="0" anchor="t" anchorCtr="0">
            <a:noAutofit/>
          </a:bodyPr>
          <a:lstStyle>
            <a:lvl1pPr>
              <a:defRPr lang="en-US" sz="5898"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2980724"/>
            <a:ext cx="6273340" cy="1793104"/>
          </a:xfrm>
        </p:spPr>
        <p:txBody>
          <a:bodyPr tIns="107526" bIns="107526">
            <a:noAutofit/>
          </a:bodyPr>
          <a:lstStyle>
            <a:lvl1pPr marL="0" indent="0">
              <a:spcBef>
                <a:spcPts val="0"/>
              </a:spcBef>
              <a:buNone/>
              <a:defRPr sz="3099">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9205" y="471125"/>
            <a:ext cx="1522008" cy="326167"/>
          </a:xfrm>
          <a:prstGeom prst="rect">
            <a:avLst/>
          </a:prstGeom>
        </p:spPr>
      </p:pic>
    </p:spTree>
    <p:extLst>
      <p:ext uri="{BB962C8B-B14F-4D97-AF65-F5344CB8AC3E}">
        <p14:creationId xmlns:p14="http://schemas.microsoft.com/office/powerpoint/2010/main" val="517841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9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2358" y="7783"/>
            <a:ext cx="12184110"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7" y="2084186"/>
            <a:ext cx="7169531"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174" y="2084172"/>
            <a:ext cx="7169531" cy="2689656"/>
          </a:xfrm>
          <a:noFill/>
        </p:spPr>
        <p:txBody>
          <a:bodyPr lIns="143368" tIns="89605" rIns="143368" bIns="89605" anchor="t" anchorCtr="0"/>
          <a:lstStyle>
            <a:lvl1pPr>
              <a:defRPr sz="6498"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175" y="4772272"/>
            <a:ext cx="7169531" cy="1794661"/>
          </a:xfrm>
          <a:noFill/>
        </p:spPr>
        <p:txBody>
          <a:bodyPr lIns="143368" tIns="107526" rIns="143368" bIns="107526">
            <a:noAutofit/>
          </a:bodyPr>
          <a:lstStyle>
            <a:lvl1pPr marL="0" indent="0">
              <a:spcBef>
                <a:spcPts val="0"/>
              </a:spcBef>
              <a:buNone/>
              <a:defRPr sz="3099"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9205" y="471125"/>
            <a:ext cx="1522008" cy="326167"/>
          </a:xfrm>
          <a:prstGeom prst="rect">
            <a:avLst/>
          </a:prstGeom>
        </p:spPr>
      </p:pic>
    </p:spTree>
    <p:extLst>
      <p:ext uri="{BB962C8B-B14F-4D97-AF65-F5344CB8AC3E}">
        <p14:creationId xmlns:p14="http://schemas.microsoft.com/office/powerpoint/2010/main" val="1434406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89605" bIns="89605" anchor="t" anchorCtr="0"/>
          <a:lstStyle>
            <a:lvl1pPr>
              <a:defRPr sz="709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4" y="3877282"/>
            <a:ext cx="9858106" cy="1793881"/>
          </a:xfrm>
          <a:noFill/>
        </p:spPr>
        <p:txBody>
          <a:bodyPr lIns="179211" tIns="143368" rIns="179211" bIns="143368">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06735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89605" bIns="89605" anchor="t" anchorCtr="0"/>
          <a:lstStyle>
            <a:lvl1pPr>
              <a:defRPr sz="709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7709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2084177"/>
            <a:ext cx="11650488" cy="1796217"/>
          </a:xfrm>
          <a:noFill/>
        </p:spPr>
        <p:txBody>
          <a:bodyPr tIns="89605" bIns="89605" anchor="t" anchorCtr="0"/>
          <a:lstStyle>
            <a:lvl1pPr>
              <a:defRPr sz="859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3457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2084177"/>
            <a:ext cx="11650488" cy="1796217"/>
          </a:xfrm>
          <a:noFill/>
        </p:spPr>
        <p:txBody>
          <a:bodyPr tIns="89605" bIns="89605" anchor="t" anchorCtr="0"/>
          <a:lstStyle>
            <a:lvl1pPr>
              <a:defRPr sz="859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83741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2084177"/>
            <a:ext cx="11650488" cy="1796217"/>
          </a:xfrm>
          <a:noFill/>
        </p:spPr>
        <p:txBody>
          <a:bodyPr tIns="89605" bIns="89605" anchor="t" anchorCtr="0"/>
          <a:lstStyle>
            <a:lvl1pPr>
              <a:defRPr sz="859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9855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73" y="1189182"/>
            <a:ext cx="11650488" cy="2007683"/>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3946" indent="0">
              <a:buNone/>
              <a:defRPr/>
            </a:lvl3pPr>
            <a:lvl4pPr marL="447891" indent="0">
              <a:buNone/>
              <a:defRPr/>
            </a:lvl4pPr>
            <a:lvl5pPr marL="6718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7385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73" y="1189182"/>
            <a:ext cx="11650488"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46" indent="0">
              <a:buNone/>
              <a:defRPr/>
            </a:lvl3pPr>
            <a:lvl4pPr marL="447891" indent="0">
              <a:buNone/>
              <a:defRPr/>
            </a:lvl4pPr>
            <a:lvl5pPr marL="6718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8346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3" y="1189177"/>
            <a:ext cx="11650488"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41339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3" y="1189177"/>
            <a:ext cx="11650488" cy="2075394"/>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34477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5" y="1189176"/>
            <a:ext cx="5377147" cy="2420188"/>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55" indent="0">
              <a:buNone/>
              <a:tabLst/>
              <a:defRPr sz="1999"/>
            </a:lvl3pPr>
            <a:lvl4pPr marL="451000" indent="0">
              <a:buNone/>
              <a:defRPr/>
            </a:lvl4pPr>
            <a:lvl5pPr marL="6718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20188"/>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55" indent="0">
              <a:buNone/>
              <a:tabLst/>
              <a:defRPr sz="1999"/>
            </a:lvl3pPr>
            <a:lvl4pPr marL="451000" indent="0">
              <a:buNone/>
              <a:defRPr/>
            </a:lvl4pPr>
            <a:lvl5pPr marL="6718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5283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5" y="1189176"/>
            <a:ext cx="5377147" cy="2420188"/>
          </a:xfrm>
        </p:spPr>
        <p:txBody>
          <a:bodyPr wrap="square">
            <a:spAutoFit/>
          </a:bodyPr>
          <a:lstStyle>
            <a:lvl1pPr marL="0" indent="0">
              <a:spcBef>
                <a:spcPts val="1200"/>
              </a:spcBef>
              <a:buClr>
                <a:schemeClr val="tx1"/>
              </a:buClr>
              <a:buFont typeface="Wingdings" pitchFamily="2" charset="2"/>
              <a:buNone/>
              <a:defRPr sz="3499"/>
            </a:lvl1pPr>
            <a:lvl2pPr marL="0" indent="0">
              <a:buNone/>
              <a:defRPr sz="1999"/>
            </a:lvl2pPr>
            <a:lvl3pPr marL="227055" indent="0">
              <a:buNone/>
              <a:tabLst/>
              <a:defRPr sz="1999"/>
            </a:lvl3pPr>
            <a:lvl4pPr marL="451000" indent="0">
              <a:buNone/>
              <a:defRPr/>
            </a:lvl4pPr>
            <a:lvl5pPr marL="6718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20188"/>
          </a:xfrm>
        </p:spPr>
        <p:txBody>
          <a:bodyPr wrap="square">
            <a:spAutoFit/>
          </a:bodyPr>
          <a:lstStyle>
            <a:lvl1pPr marL="0" indent="0">
              <a:spcBef>
                <a:spcPts val="1200"/>
              </a:spcBef>
              <a:buClr>
                <a:schemeClr val="tx1"/>
              </a:buClr>
              <a:buFont typeface="Wingdings" pitchFamily="2" charset="2"/>
              <a:buNone/>
              <a:defRPr sz="3499"/>
            </a:lvl1pPr>
            <a:lvl2pPr marL="0" indent="0">
              <a:buNone/>
              <a:defRPr sz="1999"/>
            </a:lvl2pPr>
            <a:lvl3pPr marL="227055" indent="0">
              <a:buNone/>
              <a:tabLst/>
              <a:defRPr sz="1999"/>
            </a:lvl3pPr>
            <a:lvl4pPr marL="451000" indent="0">
              <a:buNone/>
              <a:defRPr/>
            </a:lvl4pPr>
            <a:lvl5pPr marL="6718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8076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5" y="1189180"/>
            <a:ext cx="5377147" cy="2486578"/>
          </a:xfrm>
        </p:spPr>
        <p:txBody>
          <a:bodyPr wrap="square">
            <a:spAutoFit/>
          </a:bodyPr>
          <a:lstStyle>
            <a:lvl1pPr marL="281489" indent="-281489">
              <a:spcBef>
                <a:spcPts val="1200"/>
              </a:spcBef>
              <a:buClr>
                <a:schemeClr val="tx1"/>
              </a:buClr>
              <a:buFont typeface="Arial" pitchFamily="34" charset="0"/>
              <a:buChar char="•"/>
              <a:defRPr sz="3499"/>
            </a:lvl1pPr>
            <a:lvl2pPr marL="520350" indent="-228446">
              <a:defRPr sz="2399"/>
            </a:lvl2pPr>
            <a:lvl3pPr marL="685338" indent="-164988">
              <a:tabLst/>
              <a:defRPr sz="1999"/>
            </a:lvl3pPr>
            <a:lvl4pPr marL="863019" indent="-177681">
              <a:defRPr/>
            </a:lvl4pPr>
            <a:lvl5pPr marL="1028008" indent="-16498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80"/>
            <a:ext cx="5377147" cy="2486578"/>
          </a:xfrm>
        </p:spPr>
        <p:txBody>
          <a:bodyPr wrap="square">
            <a:spAutoFit/>
          </a:bodyPr>
          <a:lstStyle>
            <a:lvl1pPr marL="281489" indent="-281489">
              <a:spcBef>
                <a:spcPts val="1200"/>
              </a:spcBef>
              <a:buClr>
                <a:schemeClr val="tx1"/>
              </a:buClr>
              <a:buFont typeface="Arial" pitchFamily="34" charset="0"/>
              <a:buChar char="•"/>
              <a:defRPr sz="3499"/>
            </a:lvl1pPr>
            <a:lvl2pPr marL="520350" indent="-228446">
              <a:defRPr sz="2399"/>
            </a:lvl2pPr>
            <a:lvl3pPr marL="685338" indent="-164988">
              <a:tabLst/>
              <a:defRPr sz="1999"/>
            </a:lvl3pPr>
            <a:lvl4pPr marL="863019" indent="-177681">
              <a:defRPr/>
            </a:lvl4pPr>
            <a:lvl5pPr marL="1028008" indent="-16498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8588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5" y="1189180"/>
            <a:ext cx="5377147" cy="2486578"/>
          </a:xfrm>
        </p:spPr>
        <p:txBody>
          <a:bodyPr wrap="square">
            <a:spAutoFit/>
          </a:bodyPr>
          <a:lstStyle>
            <a:lvl1pPr marL="281489" indent="-281489">
              <a:spcBef>
                <a:spcPts val="1200"/>
              </a:spcBef>
              <a:buClr>
                <a:schemeClr val="tx2"/>
              </a:buClr>
              <a:buFont typeface="Arial" pitchFamily="34" charset="0"/>
              <a:buChar char="•"/>
              <a:defRPr sz="3499">
                <a:gradFill>
                  <a:gsLst>
                    <a:gs pos="1250">
                      <a:schemeClr val="tx2"/>
                    </a:gs>
                    <a:gs pos="99000">
                      <a:schemeClr val="tx2"/>
                    </a:gs>
                  </a:gsLst>
                  <a:lin ang="5400000" scaled="0"/>
                </a:gradFill>
              </a:defRPr>
            </a:lvl1pPr>
            <a:lvl2pPr marL="520350" indent="-228446">
              <a:defRPr sz="2399"/>
            </a:lvl2pPr>
            <a:lvl3pPr marL="685338" indent="-164988">
              <a:tabLst/>
              <a:defRPr sz="1999"/>
            </a:lvl3pPr>
            <a:lvl4pPr marL="863019" indent="-177681">
              <a:defRPr/>
            </a:lvl4pPr>
            <a:lvl5pPr marL="1028008" indent="-16498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80"/>
            <a:ext cx="5377147" cy="2486578"/>
          </a:xfrm>
        </p:spPr>
        <p:txBody>
          <a:bodyPr wrap="square">
            <a:spAutoFit/>
          </a:bodyPr>
          <a:lstStyle>
            <a:lvl1pPr marL="281489" indent="-281489">
              <a:spcBef>
                <a:spcPts val="1200"/>
              </a:spcBef>
              <a:buClr>
                <a:schemeClr val="tx2"/>
              </a:buClr>
              <a:buFont typeface="Arial" pitchFamily="34" charset="0"/>
              <a:buChar char="•"/>
              <a:defRPr sz="3499">
                <a:gradFill>
                  <a:gsLst>
                    <a:gs pos="1250">
                      <a:schemeClr val="tx2"/>
                    </a:gs>
                    <a:gs pos="99000">
                      <a:schemeClr val="tx2"/>
                    </a:gs>
                  </a:gsLst>
                  <a:lin ang="5400000" scaled="0"/>
                </a:gradFill>
              </a:defRPr>
            </a:lvl1pPr>
            <a:lvl2pPr marL="520350" indent="-228446">
              <a:defRPr sz="2399"/>
            </a:lvl2pPr>
            <a:lvl3pPr marL="685338" indent="-164988">
              <a:tabLst/>
              <a:defRPr sz="1999"/>
            </a:lvl3pPr>
            <a:lvl4pPr marL="863019" indent="-177681">
              <a:defRPr/>
            </a:lvl4pPr>
            <a:lvl5pPr marL="1028008" indent="-16498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84521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08067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817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482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404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865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484"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78444"/>
          </a:xfrm>
        </p:spPr>
        <p:txBody>
          <a:bodyPr/>
          <a:lstStyle>
            <a:lvl1pPr marL="0" indent="0">
              <a:buNone/>
              <a:defRPr sz="3199">
                <a:gradFill>
                  <a:gsLst>
                    <a:gs pos="1250">
                      <a:srgbClr val="000000"/>
                    </a:gs>
                    <a:gs pos="100000">
                      <a:srgbClr val="000000"/>
                    </a:gs>
                  </a:gsLst>
                  <a:lin ang="5400000" scaled="0"/>
                </a:gradFill>
                <a:latin typeface="Segoe UI" pitchFamily="34" charset="0"/>
                <a:cs typeface="Segoe UI" pitchFamily="34" charset="0"/>
              </a:defRPr>
            </a:lvl1pPr>
            <a:lvl2pPr marL="33949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03" indent="0">
              <a:buNone/>
              <a:defRPr>
                <a:gradFill>
                  <a:gsLst>
                    <a:gs pos="1250">
                      <a:srgbClr val="000000"/>
                    </a:gs>
                    <a:gs pos="100000">
                      <a:srgbClr val="000000"/>
                    </a:gs>
                  </a:gsLst>
                  <a:lin ang="5400000" scaled="0"/>
                </a:gradFill>
                <a:latin typeface="Segoe UI" pitchFamily="34" charset="0"/>
                <a:cs typeface="Segoe UI" pitchFamily="34" charset="0"/>
              </a:defRPr>
            </a:lvl3pPr>
            <a:lvl4pPr marL="797977"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5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02955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3" y="1189179"/>
            <a:ext cx="11650488" cy="2396047"/>
          </a:xfrm>
          <a:prstGeom prst="rect">
            <a:avLst/>
          </a:prstGeom>
        </p:spPr>
        <p:txBody>
          <a:bodyPr/>
          <a:lstStyle>
            <a:lvl1pPr marL="284598" indent="-284598">
              <a:buClr>
                <a:schemeClr val="tx1"/>
              </a:buClr>
              <a:buSzPct val="90000"/>
              <a:buFont typeface="Arial" pitchFamily="34" charset="0"/>
              <a:buChar char="•"/>
              <a:defRPr sz="34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65" indent="-275268">
              <a:buClr>
                <a:schemeClr val="tx1"/>
              </a:buClr>
              <a:buSzPct val="90000"/>
              <a:buFont typeface="Arial" pitchFamily="34" charset="0"/>
              <a:buChar char="•"/>
              <a:defRPr sz="30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461" indent="-284598">
              <a:buClr>
                <a:schemeClr val="tx1"/>
              </a:buClr>
              <a:buSzPct val="90000"/>
              <a:buFont typeface="Arial" pitchFamily="34" charset="0"/>
              <a:buChar char="•"/>
              <a:defRPr sz="26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07" indent="-223946">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351" indent="-223946">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238877"/>
            <a:ext cx="12188826" cy="619125"/>
          </a:xfrm>
          <a:prstGeom prst="rect">
            <a:avLst/>
          </a:prstGeom>
          <a:solidFill>
            <a:srgbClr val="FFFF99"/>
          </a:solidFill>
        </p:spPr>
        <p:txBody>
          <a:bodyPr wrap="square" lIns="152337" tIns="76170" rIns="152337" bIns="76170"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80079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2" r:id="rId29"/>
    <p:sldLayoutId id="2147483783" r:id="rId30"/>
  </p:sldLayoutIdLst>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6"/>
            <a:ext cx="11652805" cy="899665"/>
          </a:xfrm>
          <a:prstGeom prst="rect">
            <a:avLst/>
          </a:prstGeom>
        </p:spPr>
        <p:txBody>
          <a:bodyPr vert="horz" wrap="square" lIns="143368" tIns="89605" rIns="143368" bIns="89605"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5" y="1189178"/>
            <a:ext cx="11650486" cy="2075394"/>
          </a:xfrm>
          <a:prstGeom prst="rect">
            <a:avLst/>
          </a:prstGeom>
        </p:spPr>
        <p:txBody>
          <a:bodyPr vert="horz" wrap="square" lIns="143368" tIns="89605" rIns="143368" bIns="89605"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3547742"/>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5" r:id="rId24"/>
    <p:sldLayoutId id="2147483836" r:id="rId25"/>
    <p:sldLayoutId id="2147483837" r:id="rId26"/>
    <p:sldLayoutId id="2147483838" r:id="rId27"/>
    <p:sldLayoutId id="2147483839" r:id="rId28"/>
    <p:sldLayoutId id="2147483840" r:id="rId29"/>
  </p:sldLayoutIdLst>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txStyles>
    <p:titleStyle>
      <a:lvl1pPr algn="l" defTabSz="913749" rtl="0" eaLnBrk="1" latinLnBrk="0" hangingPunct="1">
        <a:lnSpc>
          <a:spcPct val="90000"/>
        </a:lnSpc>
        <a:spcBef>
          <a:spcPct val="0"/>
        </a:spcBef>
        <a:buNone/>
        <a:defRPr lang="en-US" sz="529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18" marR="0" indent="-335918" algn="l" defTabSz="913749" rtl="0" eaLnBrk="1" fontAlgn="auto" latinLnBrk="0" hangingPunct="1">
        <a:lnSpc>
          <a:spcPct val="90000"/>
        </a:lnSpc>
        <a:spcBef>
          <a:spcPct val="20000"/>
        </a:spcBef>
        <a:spcAft>
          <a:spcPts val="0"/>
        </a:spcAft>
        <a:buClrTx/>
        <a:buSzPct val="90000"/>
        <a:buFont typeface="Arial" pitchFamily="34" charset="0"/>
        <a:buChar char="•"/>
        <a:tabLst/>
        <a:defRPr sz="3899" kern="1200" spc="0" baseline="0">
          <a:gradFill>
            <a:gsLst>
              <a:gs pos="1250">
                <a:schemeClr val="tx1"/>
              </a:gs>
              <a:gs pos="100000">
                <a:schemeClr val="tx1"/>
              </a:gs>
            </a:gsLst>
            <a:lin ang="5400000" scaled="0"/>
          </a:gradFill>
          <a:latin typeface="+mj-lt"/>
          <a:ea typeface="+mn-ea"/>
          <a:cs typeface="+mn-cs"/>
        </a:defRPr>
      </a:lvl1pPr>
      <a:lvl2pPr marL="572305" marR="0" indent="-236386" algn="l" defTabSz="913749"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83808" marR="0" indent="-223946" algn="l" defTabSz="913749"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07754" marR="0" indent="-223946" algn="l" defTabSz="913749"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31698" marR="0" indent="-223946" algn="l" defTabSz="913749"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12809" indent="-228438" algn="l" defTabSz="91374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685" indent="-228438" algn="l" defTabSz="91374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561" indent="-228438" algn="l" defTabSz="91374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435" indent="-228438" algn="l" defTabSz="91374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749" rtl="0" eaLnBrk="1" latinLnBrk="0" hangingPunct="1">
        <a:defRPr sz="1799" kern="1200">
          <a:solidFill>
            <a:schemeClr val="tx1"/>
          </a:solidFill>
          <a:latin typeface="+mn-lt"/>
          <a:ea typeface="+mn-ea"/>
          <a:cs typeface="+mn-cs"/>
        </a:defRPr>
      </a:lvl1pPr>
      <a:lvl2pPr marL="456874" algn="l" defTabSz="913749" rtl="0" eaLnBrk="1" latinLnBrk="0" hangingPunct="1">
        <a:defRPr sz="1799" kern="1200">
          <a:solidFill>
            <a:schemeClr val="tx1"/>
          </a:solidFill>
          <a:latin typeface="+mn-lt"/>
          <a:ea typeface="+mn-ea"/>
          <a:cs typeface="+mn-cs"/>
        </a:defRPr>
      </a:lvl2pPr>
      <a:lvl3pPr marL="913749" algn="l" defTabSz="913749" rtl="0" eaLnBrk="1" latinLnBrk="0" hangingPunct="1">
        <a:defRPr sz="1799" kern="1200">
          <a:solidFill>
            <a:schemeClr val="tx1"/>
          </a:solidFill>
          <a:latin typeface="+mn-lt"/>
          <a:ea typeface="+mn-ea"/>
          <a:cs typeface="+mn-cs"/>
        </a:defRPr>
      </a:lvl3pPr>
      <a:lvl4pPr marL="1370623" algn="l" defTabSz="913749" rtl="0" eaLnBrk="1" latinLnBrk="0" hangingPunct="1">
        <a:defRPr sz="1799" kern="1200">
          <a:solidFill>
            <a:schemeClr val="tx1"/>
          </a:solidFill>
          <a:latin typeface="+mn-lt"/>
          <a:ea typeface="+mn-ea"/>
          <a:cs typeface="+mn-cs"/>
        </a:defRPr>
      </a:lvl4pPr>
      <a:lvl5pPr marL="1827498" algn="l" defTabSz="913749" rtl="0" eaLnBrk="1" latinLnBrk="0" hangingPunct="1">
        <a:defRPr sz="1799" kern="1200">
          <a:solidFill>
            <a:schemeClr val="tx1"/>
          </a:solidFill>
          <a:latin typeface="+mn-lt"/>
          <a:ea typeface="+mn-ea"/>
          <a:cs typeface="+mn-cs"/>
        </a:defRPr>
      </a:lvl5pPr>
      <a:lvl6pPr marL="2284372" algn="l" defTabSz="913749" rtl="0" eaLnBrk="1" latinLnBrk="0" hangingPunct="1">
        <a:defRPr sz="1799" kern="1200">
          <a:solidFill>
            <a:schemeClr val="tx1"/>
          </a:solidFill>
          <a:latin typeface="+mn-lt"/>
          <a:ea typeface="+mn-ea"/>
          <a:cs typeface="+mn-cs"/>
        </a:defRPr>
      </a:lvl6pPr>
      <a:lvl7pPr marL="2741247" algn="l" defTabSz="913749" rtl="0" eaLnBrk="1" latinLnBrk="0" hangingPunct="1">
        <a:defRPr sz="1799" kern="1200">
          <a:solidFill>
            <a:schemeClr val="tx1"/>
          </a:solidFill>
          <a:latin typeface="+mn-lt"/>
          <a:ea typeface="+mn-ea"/>
          <a:cs typeface="+mn-cs"/>
        </a:defRPr>
      </a:lvl7pPr>
      <a:lvl8pPr marL="3198123" algn="l" defTabSz="913749" rtl="0" eaLnBrk="1" latinLnBrk="0" hangingPunct="1">
        <a:defRPr sz="1799" kern="1200">
          <a:solidFill>
            <a:schemeClr val="tx1"/>
          </a:solidFill>
          <a:latin typeface="+mn-lt"/>
          <a:ea typeface="+mn-ea"/>
          <a:cs typeface="+mn-cs"/>
        </a:defRPr>
      </a:lvl8pPr>
      <a:lvl9pPr marL="3654999" algn="l" defTabSz="91374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88204" y="1055894"/>
            <a:ext cx="10329400" cy="1706144"/>
          </a:xfrm>
        </p:spPr>
        <p:txBody>
          <a:bodyPr/>
          <a:lstStyle/>
          <a:p>
            <a:r>
              <a:rPr lang="en-US" dirty="0" smtClean="0">
                <a:effectLst>
                  <a:outerShdw blurRad="38100" dist="38100" dir="2700000" algn="tl">
                    <a:srgbClr val="000000">
                      <a:alpha val="43137"/>
                    </a:srgbClr>
                  </a:outerShdw>
                </a:effectLst>
              </a:rPr>
              <a:t>Welcome</a:t>
            </a:r>
            <a:endParaRPr lang="en-US" dirty="0">
              <a:effectLst>
                <a:outerShdw blurRad="38100" dist="38100" dir="2700000" algn="tl">
                  <a:srgbClr val="000000">
                    <a:alpha val="43137"/>
                  </a:srgbClr>
                </a:outerShdw>
              </a:effectLst>
            </a:endParaRPr>
          </a:p>
        </p:txBody>
      </p:sp>
      <p:sp>
        <p:nvSpPr>
          <p:cNvPr id="3" name="Text Placeholder 2"/>
          <p:cNvSpPr>
            <a:spLocks noGrp="1"/>
          </p:cNvSpPr>
          <p:nvPr>
            <p:ph type="body" sz="quarter" idx="11"/>
          </p:nvPr>
        </p:nvSpPr>
        <p:spPr>
          <a:xfrm>
            <a:off x="288204" y="2338697"/>
            <a:ext cx="5454333" cy="332399"/>
          </a:xfrm>
        </p:spPr>
        <p:txBody>
          <a:bodyPr/>
          <a:lstStyle/>
          <a:p>
            <a:r>
              <a:rPr lang="en-US" dirty="0" smtClean="0"/>
              <a:t>Windows Azure </a:t>
            </a:r>
            <a:r>
              <a:rPr lang="en-US" dirty="0" err="1" smtClean="0"/>
              <a:t>Dev</a:t>
            </a:r>
            <a:r>
              <a:rPr lang="en-US" dirty="0" smtClean="0"/>
              <a:t> Camp</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19112" y="1155969"/>
            <a:ext cx="3644326" cy="3102388"/>
          </a:xfrm>
        </p:spPr>
        <p:txBody>
          <a:bodyPr/>
          <a:lstStyle/>
          <a:p>
            <a:r>
              <a:rPr lang="en-US" dirty="0" smtClean="0">
                <a:solidFill>
                  <a:schemeClr val="tx1"/>
                </a:solidFill>
              </a:rPr>
              <a:t>Please connect to the Wi-Fi network MSFTOPEN. </a:t>
            </a:r>
          </a:p>
          <a:p>
            <a:endParaRPr lang="en-US" dirty="0">
              <a:solidFill>
                <a:schemeClr val="tx1"/>
              </a:solidFill>
            </a:endParaRPr>
          </a:p>
          <a:p>
            <a:r>
              <a:rPr lang="en-US" dirty="0" smtClean="0">
                <a:solidFill>
                  <a:schemeClr val="tx1"/>
                </a:solidFill>
              </a:rPr>
              <a:t>You will need to open a browser to connect.</a:t>
            </a:r>
            <a:endParaRPr lang="en-US" dirty="0">
              <a:solidFill>
                <a:schemeClr val="tx1"/>
              </a:solidFill>
            </a:endParaRPr>
          </a:p>
        </p:txBody>
      </p:sp>
      <p:sp>
        <p:nvSpPr>
          <p:cNvPr id="7" name="Title 6"/>
          <p:cNvSpPr>
            <a:spLocks noGrp="1"/>
          </p:cNvSpPr>
          <p:nvPr>
            <p:ph type="title"/>
          </p:nvPr>
        </p:nvSpPr>
        <p:spPr/>
        <p:txBody>
          <a:bodyPr/>
          <a:lstStyle/>
          <a:p>
            <a:r>
              <a:rPr lang="en-US" dirty="0" smtClean="0">
                <a:solidFill>
                  <a:schemeClr val="tx1"/>
                </a:solidFill>
              </a:rPr>
              <a:t>Wi-Fi</a:t>
            </a:r>
            <a:endParaRPr lang="en-US" dirty="0">
              <a:solidFill>
                <a:schemeClr val="tx1"/>
              </a:solidFill>
            </a:endParaRPr>
          </a:p>
        </p:txBody>
      </p:sp>
    </p:spTree>
    <p:extLst>
      <p:ext uri="{BB962C8B-B14F-4D97-AF65-F5344CB8AC3E}">
        <p14:creationId xmlns:p14="http://schemas.microsoft.com/office/powerpoint/2010/main" val="780641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Rectangle 4"/>
          <p:cNvSpPr/>
          <p:nvPr/>
        </p:nvSpPr>
        <p:spPr bwMode="auto">
          <a:xfrm>
            <a:off x="0" y="0"/>
            <a:ext cx="12188825" cy="6858000"/>
          </a:xfrm>
          <a:prstGeom prst="rect">
            <a:avLst/>
          </a:prstGeom>
          <a:gradFill>
            <a:gsLst>
              <a:gs pos="0">
                <a:schemeClr val="accent1">
                  <a:lumMod val="5000"/>
                  <a:lumOff val="95000"/>
                  <a:alpha val="0"/>
                </a:schemeClr>
              </a:gs>
              <a:gs pos="100000">
                <a:schemeClr val="bg1">
                  <a:alpha val="75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ext Placeholder 4"/>
          <p:cNvSpPr>
            <a:spLocks noGrp="1"/>
          </p:cNvSpPr>
          <p:nvPr>
            <p:ph type="body" sz="quarter" idx="10"/>
          </p:nvPr>
        </p:nvSpPr>
        <p:spPr>
          <a:xfrm>
            <a:off x="6696635" y="1424902"/>
            <a:ext cx="5351930" cy="4764381"/>
          </a:xfrm>
        </p:spPr>
        <p:txBody>
          <a:bodyPr/>
          <a:lstStyle/>
          <a:p>
            <a:r>
              <a:rPr lang="en-US" sz="4400" dirty="0" smtClean="0">
                <a:solidFill>
                  <a:schemeClr val="tx1"/>
                </a:solidFill>
              </a:rPr>
              <a:t>What’s with the cameras?</a:t>
            </a:r>
          </a:p>
          <a:p>
            <a:endParaRPr lang="en-US" dirty="0">
              <a:solidFill>
                <a:schemeClr val="tx1"/>
              </a:solidFill>
            </a:endParaRPr>
          </a:p>
          <a:p>
            <a:r>
              <a:rPr lang="en-US" dirty="0" smtClean="0">
                <a:solidFill>
                  <a:schemeClr val="tx1"/>
                </a:solidFill>
              </a:rPr>
              <a:t>Today’s event will be </a:t>
            </a:r>
            <a:br>
              <a:rPr lang="en-US" dirty="0" smtClean="0">
                <a:solidFill>
                  <a:schemeClr val="tx1"/>
                </a:solidFill>
              </a:rPr>
            </a:br>
            <a:r>
              <a:rPr lang="en-US" dirty="0" smtClean="0">
                <a:solidFill>
                  <a:schemeClr val="tx1"/>
                </a:solidFill>
              </a:rPr>
              <a:t>live-streamed!  </a:t>
            </a:r>
            <a:endParaRPr lang="en-US" dirty="0">
              <a:solidFill>
                <a:schemeClr val="tx1"/>
              </a:solidFill>
            </a:endParaRPr>
          </a:p>
          <a:p>
            <a:endParaRPr lang="en-US" dirty="0" smtClean="0">
              <a:solidFill>
                <a:schemeClr val="tx1"/>
              </a:solidFill>
            </a:endParaRPr>
          </a:p>
          <a:p>
            <a:r>
              <a:rPr lang="en-US" dirty="0" smtClean="0">
                <a:solidFill>
                  <a:schemeClr val="tx1"/>
                </a:solidFill>
              </a:rPr>
              <a:t>Feel free to share the link:</a:t>
            </a:r>
          </a:p>
          <a:p>
            <a:r>
              <a:rPr lang="en-US" dirty="0" smtClean="0">
                <a:solidFill>
                  <a:schemeClr val="tx1"/>
                </a:solidFill>
              </a:rPr>
              <a:t/>
            </a:r>
            <a:br>
              <a:rPr lang="en-US" dirty="0" smtClean="0">
                <a:solidFill>
                  <a:schemeClr val="tx1"/>
                </a:solidFill>
              </a:rPr>
            </a:br>
            <a:r>
              <a:rPr lang="en-US" dirty="0" smtClean="0">
                <a:solidFill>
                  <a:schemeClr val="tx1"/>
                </a:solidFill>
              </a:rPr>
              <a:t>http://</a:t>
            </a:r>
            <a:r>
              <a:rPr lang="en-US" dirty="0" smtClean="0">
                <a:solidFill>
                  <a:schemeClr val="tx1"/>
                </a:solidFill>
              </a:rPr>
              <a:t>aka.ms/devcamponline</a:t>
            </a:r>
            <a:endParaRPr lang="en-US" dirty="0">
              <a:solidFill>
                <a:schemeClr val="tx1"/>
              </a:solidFill>
            </a:endParaRPr>
          </a:p>
        </p:txBody>
      </p:sp>
    </p:spTree>
    <p:extLst>
      <p:ext uri="{BB962C8B-B14F-4D97-AF65-F5344CB8AC3E}">
        <p14:creationId xmlns:p14="http://schemas.microsoft.com/office/powerpoint/2010/main" val="185520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Today's Schedule</a:t>
            </a:r>
            <a:endParaRPr lang="en-US" dirty="0">
              <a:solidFill>
                <a:schemeClr val="bg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843232496"/>
              </p:ext>
            </p:extLst>
          </p:nvPr>
        </p:nvGraphicFramePr>
        <p:xfrm>
          <a:off x="519112" y="1101811"/>
          <a:ext cx="5714047" cy="3009957"/>
        </p:xfrm>
        <a:graphic>
          <a:graphicData uri="http://schemas.openxmlformats.org/drawingml/2006/table">
            <a:tbl>
              <a:tblPr firstRow="1" firstCol="1" bandRow="1">
                <a:tableStyleId>{AF606853-7671-496A-8E4F-DF71F8EC918B}</a:tableStyleId>
              </a:tblPr>
              <a:tblGrid>
                <a:gridCol w="1422752"/>
                <a:gridCol w="4291295"/>
              </a:tblGrid>
              <a:tr h="214604">
                <a:tc>
                  <a:txBody>
                    <a:bodyPr/>
                    <a:lstStyle/>
                    <a:p>
                      <a:pPr marL="0" marR="0">
                        <a:spcBef>
                          <a:spcPts val="0"/>
                        </a:spcBef>
                        <a:spcAft>
                          <a:spcPts val="0"/>
                        </a:spcAft>
                      </a:pPr>
                      <a:r>
                        <a:rPr lang="en-US" sz="1000" dirty="0">
                          <a:effectLst/>
                        </a:rPr>
                        <a:t>Time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a:effectLst/>
                        </a:rPr>
                        <a:t>Activity / Session Title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286139">
                <a:tc>
                  <a:txBody>
                    <a:bodyPr/>
                    <a:lstStyle/>
                    <a:p>
                      <a:pPr marL="0" marR="0">
                        <a:spcBef>
                          <a:spcPts val="0"/>
                        </a:spcBef>
                        <a:spcAft>
                          <a:spcPts val="0"/>
                        </a:spcAft>
                      </a:pPr>
                      <a:r>
                        <a:rPr lang="en-US" sz="1000" dirty="0" smtClean="0">
                          <a:effectLst/>
                        </a:rPr>
                        <a:t>8:15am </a:t>
                      </a:r>
                      <a:r>
                        <a:rPr lang="en-US" sz="1000" dirty="0">
                          <a:effectLst/>
                        </a:rPr>
                        <a:t>– 9:00am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a:effectLst/>
                        </a:rPr>
                        <a:t>Guest arrival, Registration, Continental Breakfast, Guest setup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45291">
                <a:tc>
                  <a:txBody>
                    <a:bodyPr/>
                    <a:lstStyle/>
                    <a:p>
                      <a:pPr marL="0" marR="0">
                        <a:spcBef>
                          <a:spcPts val="0"/>
                        </a:spcBef>
                        <a:spcAft>
                          <a:spcPts val="0"/>
                        </a:spcAft>
                      </a:pPr>
                      <a:r>
                        <a:rPr lang="en-US" sz="1000" dirty="0">
                          <a:effectLst/>
                        </a:rPr>
                        <a:t>9:00am – </a:t>
                      </a:r>
                      <a:r>
                        <a:rPr lang="en-US" sz="1000" dirty="0" smtClean="0">
                          <a:effectLst/>
                        </a:rPr>
                        <a:t>9:30am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smtClean="0">
                          <a:effectLst/>
                        </a:rPr>
                        <a:t>Windows Azure Technical Overview</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93457">
                <a:tc>
                  <a:txBody>
                    <a:bodyPr/>
                    <a:lstStyle/>
                    <a:p>
                      <a:pPr marL="0" marR="0">
                        <a:spcBef>
                          <a:spcPts val="0"/>
                        </a:spcBef>
                        <a:spcAft>
                          <a:spcPts val="0"/>
                        </a:spcAft>
                      </a:pPr>
                      <a:r>
                        <a:rPr lang="en-US" sz="1000" dirty="0" smtClean="0">
                          <a:effectLst/>
                        </a:rPr>
                        <a:t>9:30am </a:t>
                      </a:r>
                      <a:r>
                        <a:rPr lang="en-US" sz="1000">
                          <a:effectLst/>
                        </a:rPr>
                        <a:t>– </a:t>
                      </a:r>
                      <a:r>
                        <a:rPr lang="en-US" sz="1000" smtClean="0">
                          <a:effectLst/>
                        </a:rPr>
                        <a:t>10:30am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smtClean="0">
                          <a:solidFill>
                            <a:schemeClr val="bg1"/>
                          </a:solidFill>
                          <a:effectLst>
                            <a:outerShdw blurRad="38100" dist="38100" dir="2700000" algn="tl">
                              <a:srgbClr val="000000">
                                <a:alpha val="43137"/>
                              </a:srgbClr>
                            </a:outerShdw>
                          </a:effectLst>
                        </a:rPr>
                        <a:t>A look at the Modern Principles</a:t>
                      </a:r>
                      <a:endParaRPr lang="en-US" sz="1100" dirty="0">
                        <a:effectLst/>
                      </a:endParaRPr>
                    </a:p>
                  </a:txBody>
                  <a:tcPr/>
                </a:tc>
              </a:tr>
              <a:tr h="342770">
                <a:tc>
                  <a:txBody>
                    <a:bodyPr/>
                    <a:lstStyle/>
                    <a:p>
                      <a:pPr marL="0" marR="0">
                        <a:spcBef>
                          <a:spcPts val="0"/>
                        </a:spcBef>
                        <a:spcAft>
                          <a:spcPts val="0"/>
                        </a:spcAft>
                      </a:pPr>
                      <a:r>
                        <a:rPr lang="en-US" sz="1100" dirty="0" smtClean="0">
                          <a:effectLst/>
                          <a:latin typeface="Calibri" panose="020F0502020204030204" pitchFamily="34" charset="0"/>
                          <a:ea typeface="Calibri" panose="020F0502020204030204" pitchFamily="34" charset="0"/>
                          <a:cs typeface="Times New Roman" panose="02020603050405020304" pitchFamily="18" charset="0"/>
                        </a:rPr>
                        <a:t>10:30am-10:45am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100" dirty="0" smtClean="0">
                          <a:effectLst/>
                        </a:rPr>
                        <a:t>Break</a:t>
                      </a:r>
                      <a:endParaRPr lang="en-US" sz="1100" dirty="0">
                        <a:effectLst/>
                      </a:endParaRPr>
                    </a:p>
                  </a:txBody>
                  <a:tcPr/>
                </a:tc>
              </a:tr>
              <a:tr h="348136">
                <a:tc>
                  <a:txBody>
                    <a:bodyPr/>
                    <a:lstStyle/>
                    <a:p>
                      <a:pPr marL="0" marR="0">
                        <a:spcBef>
                          <a:spcPts val="0"/>
                        </a:spcBef>
                        <a:spcAft>
                          <a:spcPts val="0"/>
                        </a:spcAft>
                      </a:pPr>
                      <a:r>
                        <a:rPr lang="en-US" sz="1000" dirty="0" smtClean="0">
                          <a:effectLst/>
                        </a:rPr>
                        <a:t>10:45am – 11:45pm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smtClean="0">
                          <a:effectLst/>
                        </a:rPr>
                        <a:t>Introduction to Modern Dev/Test Practices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49284">
                <a:tc>
                  <a:txBody>
                    <a:bodyPr/>
                    <a:lstStyle/>
                    <a:p>
                      <a:pPr marL="0" marR="0">
                        <a:spcBef>
                          <a:spcPts val="0"/>
                        </a:spcBef>
                        <a:spcAft>
                          <a:spcPts val="0"/>
                        </a:spcAft>
                      </a:pPr>
                      <a:r>
                        <a:rPr lang="en-US" sz="1000" dirty="0" smtClean="0">
                          <a:effectLst/>
                        </a:rPr>
                        <a:t>11:45pm </a:t>
                      </a:r>
                      <a:r>
                        <a:rPr lang="en-US" sz="1000" dirty="0">
                          <a:effectLst/>
                        </a:rPr>
                        <a:t>– </a:t>
                      </a:r>
                      <a:r>
                        <a:rPr lang="en-US" sz="1000" dirty="0" smtClean="0">
                          <a:effectLst/>
                        </a:rPr>
                        <a:t>12:00pm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smtClean="0">
                          <a:effectLst/>
                        </a:rPr>
                        <a:t>Live Stream Wrap-Up and Additional </a:t>
                      </a:r>
                      <a:r>
                        <a:rPr lang="en-US" sz="1000" dirty="0" err="1" smtClean="0">
                          <a:effectLst/>
                        </a:rPr>
                        <a:t>Resrouces</a:t>
                      </a:r>
                      <a:endParaRPr lang="en-US" sz="1100" dirty="0">
                        <a:effectLst/>
                      </a:endParaRPr>
                    </a:p>
                  </a:txBody>
                  <a:tcPr/>
                </a:tc>
              </a:tr>
              <a:tr h="348136">
                <a:tc>
                  <a:txBody>
                    <a:bodyPr/>
                    <a:lstStyle/>
                    <a:p>
                      <a:pPr marL="0" marR="0">
                        <a:spcBef>
                          <a:spcPts val="0"/>
                        </a:spcBef>
                        <a:spcAft>
                          <a:spcPts val="0"/>
                        </a:spcAft>
                      </a:pPr>
                      <a:r>
                        <a:rPr lang="en-US" sz="1000" dirty="0" smtClean="0">
                          <a:effectLst/>
                        </a:rPr>
                        <a:t>12:00pm-4:00pm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smtClean="0">
                          <a:effectLst/>
                        </a:rPr>
                        <a:t>Lunch for</a:t>
                      </a:r>
                      <a:r>
                        <a:rPr lang="en-US" sz="1000" baseline="0" dirty="0" smtClean="0">
                          <a:effectLst/>
                        </a:rPr>
                        <a:t> on-site attendees</a:t>
                      </a:r>
                      <a:br>
                        <a:rPr lang="en-US" sz="1000" baseline="0" dirty="0" smtClean="0">
                          <a:effectLst/>
                        </a:rPr>
                      </a:br>
                      <a:r>
                        <a:rPr lang="en-US" sz="1000" baseline="0" dirty="0" smtClean="0">
                          <a:effectLst/>
                        </a:rPr>
                        <a:t/>
                      </a:r>
                      <a:br>
                        <a:rPr lang="en-US" sz="1000" baseline="0" dirty="0" smtClean="0">
                          <a:effectLst/>
                        </a:rPr>
                      </a:br>
                      <a:r>
                        <a:rPr lang="en-US" sz="1000" baseline="0" dirty="0" smtClean="0">
                          <a:effectLst/>
                        </a:rPr>
                        <a:t>Open lab time.  Attendees can work on labs from the </a:t>
                      </a:r>
                      <a:r>
                        <a:rPr lang="en-US" sz="1000" b="1" baseline="0" dirty="0" smtClean="0">
                          <a:effectLst/>
                        </a:rPr>
                        <a:t>http://aka.ms/bslabs</a:t>
                      </a:r>
                      <a:r>
                        <a:rPr lang="en-US" sz="1000" baseline="0" dirty="0" smtClean="0">
                          <a:effectLst/>
                        </a:rPr>
                        <a:t> download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3829305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88825" cy="6858000"/>
          </a:xfrm>
          <a:prstGeom prst="rect">
            <a:avLst/>
          </a:prstGeom>
          <a:gradFill>
            <a:gsLst>
              <a:gs pos="0">
                <a:schemeClr val="accent1">
                  <a:lumMod val="5000"/>
                  <a:lumOff val="95000"/>
                  <a:alpha val="75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12" y="228600"/>
            <a:ext cx="11149013" cy="747897"/>
          </a:xfrm>
        </p:spPr>
        <p:txBody>
          <a:bodyPr/>
          <a:lstStyle/>
          <a:p>
            <a:r>
              <a:rPr lang="en-US" dirty="0" smtClean="0">
                <a:solidFill>
                  <a:sysClr val="windowText" lastClr="000000"/>
                </a:solidFill>
              </a:rPr>
              <a:t>How to get started</a:t>
            </a:r>
            <a:endParaRPr lang="en-US" dirty="0">
              <a:solidFill>
                <a:sysClr val="windowText" lastClr="000000"/>
              </a:solidFill>
            </a:endParaRPr>
          </a:p>
        </p:txBody>
      </p:sp>
      <p:sp>
        <p:nvSpPr>
          <p:cNvPr id="6" name="Rectangle 5"/>
          <p:cNvSpPr/>
          <p:nvPr/>
        </p:nvSpPr>
        <p:spPr>
          <a:xfrm>
            <a:off x="519112" y="1205097"/>
            <a:ext cx="6092825" cy="2062103"/>
          </a:xfrm>
          <a:prstGeom prst="rect">
            <a:avLst/>
          </a:prstGeom>
        </p:spPr>
        <p:txBody>
          <a:bodyPr>
            <a:spAutoFit/>
          </a:bodyPr>
          <a:lstStyle/>
          <a:p>
            <a:pPr marL="746125" indent="-742950">
              <a:buAutoNum type="arabicPeriod"/>
            </a:pPr>
            <a:r>
              <a:rPr lang="en-US" sz="3200" dirty="0">
                <a:solidFill>
                  <a:sysClr val="windowText" lastClr="000000"/>
                </a:solidFill>
              </a:rPr>
              <a:t>Get free trial</a:t>
            </a:r>
            <a:br>
              <a:rPr lang="en-US" sz="3200" dirty="0">
                <a:solidFill>
                  <a:sysClr val="windowText" lastClr="000000"/>
                </a:solidFill>
              </a:rPr>
            </a:br>
            <a:r>
              <a:rPr lang="en-US" sz="3200" dirty="0">
                <a:solidFill>
                  <a:schemeClr val="accent5"/>
                </a:solidFill>
                <a:effectLst>
                  <a:outerShdw blurRad="38100" dist="38100" dir="2700000" algn="tl">
                    <a:srgbClr val="000000">
                      <a:alpha val="43137"/>
                    </a:srgbClr>
                  </a:outerShdw>
                </a:effectLst>
              </a:rPr>
              <a:t>aka.ms/</a:t>
            </a:r>
            <a:r>
              <a:rPr lang="en-US" sz="3200" dirty="0" err="1">
                <a:solidFill>
                  <a:schemeClr val="accent5"/>
                </a:solidFill>
                <a:effectLst>
                  <a:outerShdw blurRad="38100" dist="38100" dir="2700000" algn="tl">
                    <a:srgbClr val="000000">
                      <a:alpha val="43137"/>
                    </a:srgbClr>
                  </a:outerShdw>
                </a:effectLst>
              </a:rPr>
              <a:t>AzureCampsTrial</a:t>
            </a:r>
            <a:endParaRPr lang="en-US" sz="3200" dirty="0">
              <a:solidFill>
                <a:schemeClr val="accent5"/>
              </a:solidFill>
              <a:effectLst>
                <a:outerShdw blurRad="38100" dist="38100" dir="2700000" algn="tl">
                  <a:srgbClr val="000000">
                    <a:alpha val="43137"/>
                  </a:srgbClr>
                </a:outerShdw>
              </a:effectLst>
            </a:endParaRPr>
          </a:p>
          <a:p>
            <a:pPr marL="746125" indent="-742950">
              <a:buAutoNum type="arabicPeriod"/>
            </a:pPr>
            <a:r>
              <a:rPr lang="en-US" sz="3200" dirty="0">
                <a:solidFill>
                  <a:sysClr val="windowText" lastClr="000000"/>
                </a:solidFill>
              </a:rPr>
              <a:t>Download lab materials</a:t>
            </a:r>
            <a:br>
              <a:rPr lang="en-US" sz="3200" dirty="0">
                <a:solidFill>
                  <a:sysClr val="windowText" lastClr="000000"/>
                </a:solidFill>
              </a:rPr>
            </a:br>
            <a:r>
              <a:rPr lang="en-US" sz="3200" dirty="0">
                <a:solidFill>
                  <a:schemeClr val="accent5"/>
                </a:solidFill>
                <a:effectLst>
                  <a:outerShdw blurRad="38100" dist="38100" dir="2700000" algn="tl">
                    <a:srgbClr val="000000">
                      <a:alpha val="43137"/>
                    </a:srgbClr>
                  </a:outerShdw>
                </a:effectLst>
              </a:rPr>
              <a:t>aka.ms/</a:t>
            </a:r>
            <a:r>
              <a:rPr lang="en-US" sz="3200" dirty="0" err="1">
                <a:solidFill>
                  <a:schemeClr val="accent5"/>
                </a:solidFill>
                <a:effectLst>
                  <a:outerShdw blurRad="38100" dist="38100" dir="2700000" algn="tl">
                    <a:srgbClr val="000000">
                      <a:alpha val="43137"/>
                    </a:srgbClr>
                  </a:outerShdw>
                </a:effectLst>
              </a:rPr>
              <a:t>BSlabs</a:t>
            </a:r>
            <a:endParaRPr lang="en-US" sz="32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535741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Labs</a:t>
            </a:r>
            <a:endParaRPr lang="en-US" dirty="0">
              <a:solidFill>
                <a:schemeClr val="bg1"/>
              </a:solidFill>
            </a:endParaRPr>
          </a:p>
        </p:txBody>
      </p:sp>
      <p:sp>
        <p:nvSpPr>
          <p:cNvPr id="5" name="Text Placeholder 4"/>
          <p:cNvSpPr>
            <a:spLocks noGrp="1"/>
          </p:cNvSpPr>
          <p:nvPr>
            <p:ph type="body" sz="quarter" idx="10"/>
          </p:nvPr>
        </p:nvSpPr>
        <p:spPr>
          <a:xfrm>
            <a:off x="6812692" y="1250090"/>
            <a:ext cx="5151995" cy="4431983"/>
          </a:xfrm>
        </p:spPr>
        <p:txBody>
          <a:bodyPr/>
          <a:lstStyle/>
          <a:p>
            <a:r>
              <a:rPr lang="en-US" b="1" dirty="0" smtClean="0">
                <a:solidFill>
                  <a:schemeClr val="bg1"/>
                </a:solidFill>
                <a:effectLst>
                  <a:outerShdw blurRad="38100" dist="38100" dir="2700000" algn="tl">
                    <a:srgbClr val="000000">
                      <a:alpha val="43137"/>
                    </a:srgbClr>
                  </a:outerShdw>
                </a:effectLst>
              </a:rPr>
              <a:t>The hands-on labs are available at </a:t>
            </a:r>
            <a:br>
              <a:rPr lang="en-US" b="1" dirty="0" smtClean="0">
                <a:solidFill>
                  <a:schemeClr val="bg1"/>
                </a:solidFill>
                <a:effectLst>
                  <a:outerShdw blurRad="38100" dist="38100" dir="2700000" algn="tl">
                    <a:srgbClr val="000000">
                      <a:alpha val="43137"/>
                    </a:srgbClr>
                  </a:outerShdw>
                </a:effectLst>
              </a:rPr>
            </a:br>
            <a:r>
              <a:rPr lang="en-US" b="1" dirty="0" smtClean="0">
                <a:solidFill>
                  <a:schemeClr val="bg1"/>
                </a:solidFill>
                <a:effectLst>
                  <a:outerShdw blurRad="38100" dist="38100" dir="2700000" algn="tl">
                    <a:srgbClr val="000000">
                      <a:alpha val="43137"/>
                    </a:srgbClr>
                  </a:outerShdw>
                </a:effectLst>
              </a:rPr>
              <a:t/>
            </a:r>
            <a:br>
              <a:rPr lang="en-US" b="1" dirty="0" smtClean="0">
                <a:solidFill>
                  <a:schemeClr val="bg1"/>
                </a:solidFill>
                <a:effectLst>
                  <a:outerShdw blurRad="38100" dist="38100" dir="2700000" algn="tl">
                    <a:srgbClr val="000000">
                      <a:alpha val="43137"/>
                    </a:srgbClr>
                  </a:outerShdw>
                </a:effectLst>
              </a:rPr>
            </a:br>
            <a:r>
              <a:rPr lang="en-US" b="1" dirty="0" smtClean="0">
                <a:solidFill>
                  <a:schemeClr val="bg1"/>
                </a:solidFill>
                <a:effectLst>
                  <a:outerShdw blurRad="38100" dist="38100" dir="2700000" algn="tl">
                    <a:srgbClr val="000000">
                      <a:alpha val="43137"/>
                    </a:srgbClr>
                  </a:outerShdw>
                </a:effectLst>
              </a:rPr>
              <a:t>http://aka.ms/bslabs</a:t>
            </a:r>
            <a:br>
              <a:rPr lang="en-US" b="1" dirty="0" smtClean="0">
                <a:solidFill>
                  <a:schemeClr val="bg1"/>
                </a:solidFill>
                <a:effectLst>
                  <a:outerShdw blurRad="38100" dist="38100" dir="2700000" algn="tl">
                    <a:srgbClr val="000000">
                      <a:alpha val="43137"/>
                    </a:srgbClr>
                  </a:outerShdw>
                </a:effectLst>
              </a:rPr>
            </a:br>
            <a:r>
              <a:rPr lang="en-US" b="1" dirty="0" smtClean="0">
                <a:solidFill>
                  <a:schemeClr val="bg1"/>
                </a:solidFill>
                <a:effectLst>
                  <a:outerShdw blurRad="38100" dist="38100" dir="2700000" algn="tl">
                    <a:srgbClr val="000000">
                      <a:alpha val="43137"/>
                    </a:srgbClr>
                  </a:outerShdw>
                </a:effectLst>
              </a:rPr>
              <a:t/>
            </a:r>
            <a:br>
              <a:rPr lang="en-US" b="1" dirty="0" smtClean="0">
                <a:solidFill>
                  <a:schemeClr val="bg1"/>
                </a:solidFill>
                <a:effectLst>
                  <a:outerShdw blurRad="38100" dist="38100" dir="2700000" algn="tl">
                    <a:srgbClr val="000000">
                      <a:alpha val="43137"/>
                    </a:srgbClr>
                  </a:outerShdw>
                </a:effectLst>
              </a:rPr>
            </a:br>
            <a:r>
              <a:rPr lang="en-US" b="1" dirty="0" smtClean="0">
                <a:solidFill>
                  <a:schemeClr val="bg1"/>
                </a:solidFill>
                <a:effectLst>
                  <a:outerShdw blurRad="38100" dist="38100" dir="2700000" algn="tl">
                    <a:srgbClr val="000000">
                      <a:alpha val="43137"/>
                    </a:srgbClr>
                  </a:outerShdw>
                </a:effectLst>
              </a:rPr>
              <a:t>If you have problems accessing them, ask a proctor for help</a:t>
            </a:r>
            <a:endParaRPr 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432192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2013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4078000" y="2996995"/>
            <a:ext cx="4032825" cy="864011"/>
          </a:xfrm>
          <a:prstGeom prst="rect">
            <a:avLst/>
          </a:prstGeom>
        </p:spPr>
      </p:pic>
    </p:spTree>
    <p:extLst>
      <p:ext uri="{BB962C8B-B14F-4D97-AF65-F5344CB8AC3E}">
        <p14:creationId xmlns:p14="http://schemas.microsoft.com/office/powerpoint/2010/main" val="3489484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VID Microsoft Brand template_16-9_White_Purple accent">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0CD96B0132B3459D7D348376ABA8DD" ma:contentTypeVersion="0" ma:contentTypeDescription="Create a new document." ma:contentTypeScope="" ma:versionID="1b27c597d09bf46d7be1f7870515cff3">
  <xsd:schema xmlns:xsd="http://www.w3.org/2001/XMLSchema" xmlns:xs="http://www.w3.org/2001/XMLSchema" xmlns:p="http://schemas.microsoft.com/office/2006/metadata/properties" targetNamespace="http://schemas.microsoft.com/office/2006/metadata/properties" ma:root="true" ma:fieldsID="d1b8633e6329ab0889a1f45fc4a9729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9258A92-E2A6-43FA-8BC2-B2617A9FF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69B2F97D-0457-4986-9734-D03EB073C5EA}">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2713</TotalTime>
  <Words>334</Words>
  <Application>Microsoft Office PowerPoint</Application>
  <PresentationFormat>Custom</PresentationFormat>
  <Paragraphs>45</Paragraphs>
  <Slides>7</Slides>
  <Notes>5</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7</vt:i4>
      </vt:variant>
    </vt:vector>
  </HeadingPairs>
  <TitlesOfParts>
    <vt:vector size="19" baseType="lpstr">
      <vt:lpstr>Consolas</vt:lpstr>
      <vt:lpstr>Segoe UI</vt:lpstr>
      <vt:lpstr>Calibri</vt:lpstr>
      <vt:lpstr>Times New Roman</vt:lpstr>
      <vt:lpstr>Wingdings</vt:lpstr>
      <vt:lpstr>Segoe UI Light</vt:lpstr>
      <vt:lpstr>Arial</vt:lpstr>
      <vt:lpstr>MS1444_Windows Azure Template 16x9_r08a</vt:lpstr>
      <vt:lpstr>White with Consolas font for code slides</vt:lpstr>
      <vt:lpstr>Windows_Azure_DevCamp_16x9_Template - FINAL2</vt:lpstr>
      <vt:lpstr>Accent Color Transition Slides</vt:lpstr>
      <vt:lpstr>MSVID Microsoft Brand template_16-9_White_Purple accent</vt:lpstr>
      <vt:lpstr>Welcome</vt:lpstr>
      <vt:lpstr>Wi-Fi</vt:lpstr>
      <vt:lpstr>PowerPoint Presentation</vt:lpstr>
      <vt:lpstr>Today's Schedule</vt:lpstr>
      <vt:lpstr>How to get started</vt:lpstr>
      <vt:lpstr>Labs</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dc:description>This presentation provides an overview of the Windows Azure. After this presentation you will understand the key concepts and how to get started using Windows Azure. The additional presentations in the Windows Azure Training Kit drill into key features and services.
by James Conard</dc:description>
  <cp:lastModifiedBy>Bret Stateham</cp:lastModifiedBy>
  <cp:revision>206</cp:revision>
  <cp:lastPrinted>2011-10-11T14:25:22Z</cp:lastPrinted>
  <dcterms:created xsi:type="dcterms:W3CDTF">2011-03-29T16:07:22Z</dcterms:created>
  <dcterms:modified xsi:type="dcterms:W3CDTF">2013-11-19T20:47:03Z</dcterms:modified>
  <cp:version>1.0.6</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0x010100A00CD96B0132B3459D7D348376ABA8DD</vt:lpwstr>
  </property>
  <property fmtid="{D5CDD505-2E9C-101B-9397-08002B2CF9AE}" pid="3" name="TaxKeyword">
    <vt:lpwstr/>
  </property>
  <property fmtid="{D5CDD505-2E9C-101B-9397-08002B2CF9AE}" pid="4" name="TaxCatchAll">
    <vt:lpwstr/>
  </property>
  <property fmtid="{D5CDD505-2E9C-101B-9397-08002B2CF9AE}" pid="5" name="TaxKeywordTaxHTField">
    <vt:lpwstr/>
  </property>
  <property fmtid="{D5CDD505-2E9C-101B-9397-08002B2CF9AE}" pid="6" name="IsMyDocuments">
    <vt:bool>true</vt:bool>
  </property>
</Properties>
</file>